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70" d="100"/>
          <a:sy n="70" d="100"/>
        </p:scale>
        <p:origin x="-240" y="-4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78410-FED9-4D94-9B22-5FDD6C60B594}" type="datetimeFigureOut">
              <a:rPr lang="en-CA" smtClean="0"/>
              <a:t>23/09/2014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51B17-AEBA-4A03-B1D7-650B03A5BEB5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78410-FED9-4D94-9B22-5FDD6C60B594}" type="datetimeFigureOut">
              <a:rPr lang="en-CA" smtClean="0"/>
              <a:t>23/09/2014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51B17-AEBA-4A03-B1D7-650B03A5BEB5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49" y="366713"/>
            <a:ext cx="1543051" cy="78009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1" y="366713"/>
            <a:ext cx="4476751" cy="78009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78410-FED9-4D94-9B22-5FDD6C60B594}" type="datetimeFigureOut">
              <a:rPr lang="en-CA" smtClean="0"/>
              <a:t>23/09/2014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51B17-AEBA-4A03-B1D7-650B03A5BEB5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78410-FED9-4D94-9B22-5FDD6C60B594}" type="datetimeFigureOut">
              <a:rPr lang="en-CA" smtClean="0"/>
              <a:t>23/09/2014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51B17-AEBA-4A03-B1D7-650B03A5BEB5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78410-FED9-4D94-9B22-5FDD6C60B594}" type="datetimeFigureOut">
              <a:rPr lang="en-CA" smtClean="0"/>
              <a:t>23/09/2014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51B17-AEBA-4A03-B1D7-650B03A5BEB5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1" y="2133601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05201" y="2133601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78410-FED9-4D94-9B22-5FDD6C60B594}" type="datetimeFigureOut">
              <a:rPr lang="en-CA" smtClean="0"/>
              <a:t>23/09/2014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51B17-AEBA-4A03-B1D7-650B03A5BEB5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78410-FED9-4D94-9B22-5FDD6C60B594}" type="datetimeFigureOut">
              <a:rPr lang="en-CA" smtClean="0"/>
              <a:t>23/09/2014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51B17-AEBA-4A03-B1D7-650B03A5BEB5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78410-FED9-4D94-9B22-5FDD6C60B594}" type="datetimeFigureOut">
              <a:rPr lang="en-CA" smtClean="0"/>
              <a:t>23/09/2014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51B17-AEBA-4A03-B1D7-650B03A5BEB5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78410-FED9-4D94-9B22-5FDD6C60B594}" type="datetimeFigureOut">
              <a:rPr lang="en-CA" smtClean="0"/>
              <a:t>23/09/2014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51B17-AEBA-4A03-B1D7-650B03A5BEB5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78410-FED9-4D94-9B22-5FDD6C60B594}" type="datetimeFigureOut">
              <a:rPr lang="en-CA" smtClean="0"/>
              <a:t>23/09/2014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51B17-AEBA-4A03-B1D7-650B03A5BEB5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78410-FED9-4D94-9B22-5FDD6C60B594}" type="datetimeFigureOut">
              <a:rPr lang="en-CA" smtClean="0"/>
              <a:t>23/09/2014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51B17-AEBA-4A03-B1D7-650B03A5BEB5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178410-FED9-4D94-9B22-5FDD6C60B594}" type="datetimeFigureOut">
              <a:rPr lang="en-CA" smtClean="0"/>
              <a:t>23/09/2014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951B17-AEBA-4A03-B1D7-650B03A5BEB5}" type="slidenum">
              <a:rPr lang="en-CA" smtClean="0"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4499992" y="80628"/>
            <a:ext cx="3960440" cy="324036"/>
          </a:xfrm>
          <a:prstGeom prst="roundRect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200" dirty="0" smtClean="0"/>
              <a:t>Child is at immediate risk</a:t>
            </a:r>
            <a:endParaRPr lang="en-CA" sz="1200" dirty="0"/>
          </a:p>
        </p:txBody>
      </p:sp>
      <p:sp>
        <p:nvSpPr>
          <p:cNvPr id="8" name="Rounded Rectangle 7"/>
          <p:cNvSpPr/>
          <p:nvPr/>
        </p:nvSpPr>
        <p:spPr>
          <a:xfrm>
            <a:off x="1259632" y="1412776"/>
            <a:ext cx="6336704" cy="432048"/>
          </a:xfrm>
          <a:prstGeom prst="round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200" dirty="0" smtClean="0"/>
              <a:t>No immediate risk OR immediate risk has been dealt with </a:t>
            </a:r>
            <a:endParaRPr lang="en-CA" sz="1200" dirty="0"/>
          </a:p>
        </p:txBody>
      </p:sp>
      <p:sp>
        <p:nvSpPr>
          <p:cNvPr id="38" name="Right Arrow 37"/>
          <p:cNvSpPr/>
          <p:nvPr/>
        </p:nvSpPr>
        <p:spPr>
          <a:xfrm rot="21291222">
            <a:off x="1965760" y="227363"/>
            <a:ext cx="2529500" cy="219182"/>
          </a:xfrm>
          <a:prstGeom prst="rightArrow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9" name="Right Arrow 38"/>
          <p:cNvSpPr/>
          <p:nvPr/>
        </p:nvSpPr>
        <p:spPr>
          <a:xfrm rot="2193589">
            <a:off x="1901614" y="1024150"/>
            <a:ext cx="804270" cy="245223"/>
          </a:xfrm>
          <a:prstGeom prst="rightArrow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" name="Rounded Rectangle 5"/>
          <p:cNvSpPr/>
          <p:nvPr/>
        </p:nvSpPr>
        <p:spPr>
          <a:xfrm>
            <a:off x="827584" y="332656"/>
            <a:ext cx="1224136" cy="648072"/>
          </a:xfrm>
          <a:prstGeom prst="round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400" dirty="0" smtClean="0"/>
              <a:t>E-Safety Incident Occurs</a:t>
            </a:r>
            <a:endParaRPr lang="en-CA" sz="1400" dirty="0"/>
          </a:p>
        </p:txBody>
      </p:sp>
      <p:sp>
        <p:nvSpPr>
          <p:cNvPr id="10" name="Rounded Rectangle 9"/>
          <p:cNvSpPr/>
          <p:nvPr/>
        </p:nvSpPr>
        <p:spPr>
          <a:xfrm>
            <a:off x="4211960" y="620688"/>
            <a:ext cx="648072" cy="57606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050" dirty="0" smtClean="0">
                <a:solidFill>
                  <a:schemeClr val="tx1"/>
                </a:solidFill>
              </a:rPr>
              <a:t>Call 911</a:t>
            </a:r>
            <a:endParaRPr lang="en-CA" sz="1050" dirty="0">
              <a:solidFill>
                <a:schemeClr val="tx1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5004048" y="620688"/>
            <a:ext cx="1440160" cy="57606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050" dirty="0" smtClean="0">
                <a:solidFill>
                  <a:schemeClr val="tx1"/>
                </a:solidFill>
              </a:rPr>
              <a:t>Inform principal &amp; superintendent</a:t>
            </a:r>
            <a:endParaRPr lang="en-CA" sz="1050" dirty="0">
              <a:solidFill>
                <a:schemeClr val="tx1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6588224" y="620688"/>
            <a:ext cx="1080120" cy="57606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050" dirty="0" smtClean="0">
                <a:solidFill>
                  <a:schemeClr val="tx1"/>
                </a:solidFill>
              </a:rPr>
              <a:t>Contact parents / guardians</a:t>
            </a:r>
            <a:endParaRPr lang="en-CA" sz="1050" dirty="0">
              <a:solidFill>
                <a:schemeClr val="tx1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7812360" y="620688"/>
            <a:ext cx="936104" cy="57606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050" dirty="0" smtClean="0">
                <a:solidFill>
                  <a:schemeClr val="tx1"/>
                </a:solidFill>
              </a:rPr>
              <a:t>Contact MCFD or NCECC</a:t>
            </a:r>
            <a:endParaRPr lang="en-CA" sz="1050" dirty="0">
              <a:solidFill>
                <a:schemeClr val="tx1"/>
              </a:solidFill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251520" y="2060848"/>
            <a:ext cx="2160240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100" dirty="0" smtClean="0"/>
              <a:t>Illegal activity or material found or suspected</a:t>
            </a:r>
            <a:endParaRPr lang="en-CA" sz="1100" dirty="0"/>
          </a:p>
        </p:txBody>
      </p:sp>
      <p:sp>
        <p:nvSpPr>
          <p:cNvPr id="17" name="Rounded Rectangle 16"/>
          <p:cNvSpPr/>
          <p:nvPr/>
        </p:nvSpPr>
        <p:spPr>
          <a:xfrm>
            <a:off x="3347864" y="2060848"/>
            <a:ext cx="1863824" cy="432048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100" dirty="0" smtClean="0"/>
              <a:t>Unsure</a:t>
            </a:r>
            <a:endParaRPr lang="en-CA" sz="1100" dirty="0"/>
          </a:p>
        </p:txBody>
      </p:sp>
      <p:sp>
        <p:nvSpPr>
          <p:cNvPr id="18" name="Rounded Rectangle 17"/>
          <p:cNvSpPr/>
          <p:nvPr/>
        </p:nvSpPr>
        <p:spPr>
          <a:xfrm>
            <a:off x="6588224" y="2060848"/>
            <a:ext cx="2160240" cy="360040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100" dirty="0" smtClean="0"/>
              <a:t>Inappropriate activity or material</a:t>
            </a:r>
            <a:endParaRPr lang="en-CA" sz="1100" dirty="0"/>
          </a:p>
        </p:txBody>
      </p:sp>
      <p:sp>
        <p:nvSpPr>
          <p:cNvPr id="20" name="Rounded Rectangle 19"/>
          <p:cNvSpPr/>
          <p:nvPr/>
        </p:nvSpPr>
        <p:spPr>
          <a:xfrm>
            <a:off x="251520" y="2708920"/>
            <a:ext cx="864096" cy="2880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050" dirty="0" smtClean="0"/>
              <a:t>Content</a:t>
            </a:r>
            <a:endParaRPr lang="en-CA" sz="1050" dirty="0"/>
          </a:p>
        </p:txBody>
      </p:sp>
      <p:sp>
        <p:nvSpPr>
          <p:cNvPr id="21" name="Rounded Rectangle 20"/>
          <p:cNvSpPr/>
          <p:nvPr/>
        </p:nvSpPr>
        <p:spPr>
          <a:xfrm>
            <a:off x="1763688" y="2708920"/>
            <a:ext cx="864096" cy="2880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050" dirty="0" smtClean="0"/>
              <a:t>Activity</a:t>
            </a:r>
            <a:endParaRPr lang="en-CA" sz="1050" dirty="0"/>
          </a:p>
        </p:txBody>
      </p:sp>
      <p:sp>
        <p:nvSpPr>
          <p:cNvPr id="22" name="Rounded Rectangle 21"/>
          <p:cNvSpPr/>
          <p:nvPr/>
        </p:nvSpPr>
        <p:spPr>
          <a:xfrm>
            <a:off x="3851920" y="2708920"/>
            <a:ext cx="1296144" cy="1008112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050" dirty="0" smtClean="0"/>
              <a:t>Contact principal &amp; superintendent</a:t>
            </a:r>
            <a:endParaRPr lang="en-CA" sz="1050" dirty="0"/>
          </a:p>
        </p:txBody>
      </p:sp>
      <p:sp>
        <p:nvSpPr>
          <p:cNvPr id="23" name="Rounded Rectangle 22"/>
          <p:cNvSpPr/>
          <p:nvPr/>
        </p:nvSpPr>
        <p:spPr>
          <a:xfrm>
            <a:off x="8028384" y="2636912"/>
            <a:ext cx="864096" cy="288032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050" dirty="0" smtClean="0"/>
              <a:t>Content</a:t>
            </a:r>
            <a:endParaRPr lang="en-CA" sz="1050" dirty="0"/>
          </a:p>
        </p:txBody>
      </p:sp>
      <p:sp>
        <p:nvSpPr>
          <p:cNvPr id="24" name="Rounded Rectangle 23"/>
          <p:cNvSpPr/>
          <p:nvPr/>
        </p:nvSpPr>
        <p:spPr>
          <a:xfrm>
            <a:off x="6156176" y="2636912"/>
            <a:ext cx="1152128" cy="288032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050" dirty="0" smtClean="0"/>
              <a:t>Activity</a:t>
            </a:r>
            <a:endParaRPr lang="en-CA" sz="1050" dirty="0"/>
          </a:p>
        </p:txBody>
      </p:sp>
      <p:sp>
        <p:nvSpPr>
          <p:cNvPr id="25" name="Rounded Rectangle 24"/>
          <p:cNvSpPr/>
          <p:nvPr/>
        </p:nvSpPr>
        <p:spPr>
          <a:xfrm>
            <a:off x="251520" y="3212976"/>
            <a:ext cx="927720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050" dirty="0" smtClean="0"/>
              <a:t>Contact principal</a:t>
            </a:r>
            <a:endParaRPr lang="en-CA" sz="1050" dirty="0"/>
          </a:p>
        </p:txBody>
      </p:sp>
      <p:sp>
        <p:nvSpPr>
          <p:cNvPr id="26" name="Rounded Rectangle 25"/>
          <p:cNvSpPr/>
          <p:nvPr/>
        </p:nvSpPr>
        <p:spPr>
          <a:xfrm>
            <a:off x="107504" y="3861048"/>
            <a:ext cx="1071736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050" dirty="0" smtClean="0"/>
              <a:t>Report to NCECC and/or RCMP</a:t>
            </a:r>
            <a:endParaRPr lang="en-CA" sz="1050" dirty="0"/>
          </a:p>
        </p:txBody>
      </p:sp>
      <p:sp>
        <p:nvSpPr>
          <p:cNvPr id="28" name="Rounded Rectangle 27"/>
          <p:cNvSpPr/>
          <p:nvPr/>
        </p:nvSpPr>
        <p:spPr>
          <a:xfrm>
            <a:off x="1475656" y="3212976"/>
            <a:ext cx="2016224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050" dirty="0" smtClean="0"/>
              <a:t>Contact principal and report incident to the RCMP</a:t>
            </a:r>
            <a:endParaRPr lang="en-CA" sz="1050" dirty="0"/>
          </a:p>
        </p:txBody>
      </p:sp>
      <p:sp>
        <p:nvSpPr>
          <p:cNvPr id="29" name="Rounded Rectangle 28"/>
          <p:cNvSpPr/>
          <p:nvPr/>
        </p:nvSpPr>
        <p:spPr>
          <a:xfrm>
            <a:off x="1331640" y="3861048"/>
            <a:ext cx="1440160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050" b="1" u="sng" dirty="0" smtClean="0"/>
              <a:t>Child</a:t>
            </a:r>
          </a:p>
          <a:p>
            <a:pPr algn="ctr"/>
            <a:r>
              <a:rPr lang="en-CA" sz="1050" dirty="0" smtClean="0"/>
              <a:t>Child protection procedures and/or criminal action</a:t>
            </a:r>
            <a:endParaRPr lang="en-CA" sz="1050" dirty="0"/>
          </a:p>
        </p:txBody>
      </p:sp>
      <p:sp>
        <p:nvSpPr>
          <p:cNvPr id="30" name="Rounded Rectangle 29"/>
          <p:cNvSpPr/>
          <p:nvPr/>
        </p:nvSpPr>
        <p:spPr>
          <a:xfrm>
            <a:off x="2915816" y="3861048"/>
            <a:ext cx="1440160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050" b="1" u="sng" dirty="0" smtClean="0"/>
              <a:t>Staff</a:t>
            </a:r>
          </a:p>
          <a:p>
            <a:pPr algn="ctr"/>
            <a:r>
              <a:rPr lang="en-CA" sz="1050" dirty="0" smtClean="0"/>
              <a:t>Staff allegation procedures and/or criminal action</a:t>
            </a:r>
            <a:endParaRPr lang="en-CA" sz="1050" dirty="0"/>
          </a:p>
        </p:txBody>
      </p:sp>
      <p:sp>
        <p:nvSpPr>
          <p:cNvPr id="31" name="Rounded Rectangle 30"/>
          <p:cNvSpPr/>
          <p:nvPr/>
        </p:nvSpPr>
        <p:spPr>
          <a:xfrm>
            <a:off x="5364088" y="3140968"/>
            <a:ext cx="1296144" cy="1728192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050" b="1" u="sng" dirty="0" smtClean="0"/>
              <a:t>Child</a:t>
            </a:r>
          </a:p>
          <a:p>
            <a:pPr>
              <a:buFont typeface="Arial" pitchFamily="34" charset="0"/>
              <a:buChar char="•"/>
            </a:pPr>
            <a:r>
              <a:rPr lang="en-CA" sz="1050" dirty="0" smtClean="0"/>
              <a:t> Contact parents / guardians</a:t>
            </a:r>
          </a:p>
          <a:p>
            <a:pPr>
              <a:buFont typeface="Arial" pitchFamily="34" charset="0"/>
              <a:buChar char="•"/>
            </a:pPr>
            <a:r>
              <a:rPr lang="en-CA" sz="1050" dirty="0" smtClean="0"/>
              <a:t> Sanctions</a:t>
            </a:r>
          </a:p>
          <a:p>
            <a:pPr>
              <a:buFont typeface="Arial" pitchFamily="34" charset="0"/>
              <a:buChar char="•"/>
            </a:pPr>
            <a:r>
              <a:rPr lang="en-CA" sz="1050" dirty="0" smtClean="0"/>
              <a:t> Citizenship workshop</a:t>
            </a:r>
          </a:p>
          <a:p>
            <a:pPr>
              <a:buFont typeface="Arial" pitchFamily="34" charset="0"/>
              <a:buChar char="•"/>
            </a:pPr>
            <a:r>
              <a:rPr lang="en-CA" sz="1050" dirty="0" smtClean="0"/>
              <a:t> Anti-bullying training</a:t>
            </a:r>
          </a:p>
          <a:p>
            <a:pPr>
              <a:buFont typeface="Arial" pitchFamily="34" charset="0"/>
              <a:buChar char="•"/>
            </a:pPr>
            <a:r>
              <a:rPr lang="en-CA" sz="1050" dirty="0" smtClean="0"/>
              <a:t> Other </a:t>
            </a:r>
            <a:r>
              <a:rPr lang="en-CA" sz="1050" dirty="0"/>
              <a:t>s</a:t>
            </a:r>
            <a:r>
              <a:rPr lang="en-CA" sz="1050" dirty="0" smtClean="0"/>
              <a:t>chool support</a:t>
            </a:r>
            <a:endParaRPr lang="en-CA" sz="1050" dirty="0"/>
          </a:p>
        </p:txBody>
      </p:sp>
      <p:sp>
        <p:nvSpPr>
          <p:cNvPr id="32" name="Rounded Rectangle 31"/>
          <p:cNvSpPr/>
          <p:nvPr/>
        </p:nvSpPr>
        <p:spPr>
          <a:xfrm>
            <a:off x="6804248" y="3140968"/>
            <a:ext cx="1008112" cy="1368152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050" b="1" u="sng" dirty="0" smtClean="0"/>
              <a:t>Staff</a:t>
            </a:r>
          </a:p>
          <a:p>
            <a:pPr>
              <a:buFont typeface="Arial" pitchFamily="34" charset="0"/>
              <a:buChar char="•"/>
            </a:pPr>
            <a:r>
              <a:rPr lang="en-CA" sz="1050" dirty="0" smtClean="0"/>
              <a:t> Staff training</a:t>
            </a:r>
          </a:p>
          <a:p>
            <a:pPr>
              <a:buFont typeface="Arial" pitchFamily="34" charset="0"/>
              <a:buChar char="•"/>
            </a:pPr>
            <a:r>
              <a:rPr lang="en-CA" sz="1050" dirty="0" smtClean="0"/>
              <a:t>Disciplinary action</a:t>
            </a:r>
          </a:p>
          <a:p>
            <a:pPr>
              <a:buFont typeface="Arial" pitchFamily="34" charset="0"/>
              <a:buChar char="•"/>
            </a:pPr>
            <a:r>
              <a:rPr lang="en-CA" sz="1050" dirty="0" smtClean="0"/>
              <a:t>School support</a:t>
            </a:r>
          </a:p>
          <a:p>
            <a:pPr>
              <a:buFont typeface="Arial" pitchFamily="34" charset="0"/>
              <a:buChar char="•"/>
            </a:pPr>
            <a:r>
              <a:rPr lang="en-CA" sz="1050" dirty="0" smtClean="0"/>
              <a:t>Counselling</a:t>
            </a:r>
            <a:endParaRPr lang="en-CA" sz="1050" dirty="0"/>
          </a:p>
        </p:txBody>
      </p:sp>
      <p:sp>
        <p:nvSpPr>
          <p:cNvPr id="33" name="Rounded Rectangle 32"/>
          <p:cNvSpPr/>
          <p:nvPr/>
        </p:nvSpPr>
        <p:spPr>
          <a:xfrm>
            <a:off x="8028384" y="3140968"/>
            <a:ext cx="927720" cy="1359768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050" dirty="0" smtClean="0"/>
              <a:t>Contact filtering manager or district technology manager</a:t>
            </a:r>
            <a:endParaRPr lang="en-CA" sz="1050" dirty="0"/>
          </a:p>
        </p:txBody>
      </p:sp>
      <p:sp>
        <p:nvSpPr>
          <p:cNvPr id="34" name="Rounded Rectangle 33"/>
          <p:cNvSpPr/>
          <p:nvPr/>
        </p:nvSpPr>
        <p:spPr>
          <a:xfrm>
            <a:off x="179512" y="5085184"/>
            <a:ext cx="8784976" cy="504056"/>
          </a:xfrm>
          <a:prstGeom prst="round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100" dirty="0" smtClean="0"/>
              <a:t>Review </a:t>
            </a:r>
            <a:r>
              <a:rPr lang="en-CA" sz="1100" dirty="0"/>
              <a:t>e-Safety policies and procedures, record actions in e-Safety incident log, report to Superintendent and implement an action plan to review, track and improve response </a:t>
            </a:r>
          </a:p>
        </p:txBody>
      </p:sp>
      <p:sp>
        <p:nvSpPr>
          <p:cNvPr id="35" name="Rounded Rectangle 34"/>
          <p:cNvSpPr/>
          <p:nvPr/>
        </p:nvSpPr>
        <p:spPr>
          <a:xfrm>
            <a:off x="72008" y="5661248"/>
            <a:ext cx="3203848" cy="1196752"/>
          </a:xfrm>
          <a:prstGeom prst="roundRect">
            <a:avLst/>
          </a:prstGeom>
          <a:solidFill>
            <a:schemeClr val="accent3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050" b="1" dirty="0" smtClean="0">
                <a:solidFill>
                  <a:schemeClr val="tx1"/>
                </a:solidFill>
              </a:rPr>
              <a:t>Important Contact Numbers:</a:t>
            </a:r>
          </a:p>
          <a:p>
            <a:r>
              <a:rPr lang="en-CA" sz="1050" dirty="0" smtClean="0">
                <a:solidFill>
                  <a:schemeClr val="tx1"/>
                </a:solidFill>
              </a:rPr>
              <a:t> </a:t>
            </a:r>
            <a:r>
              <a:rPr lang="en-CA" sz="1050" dirty="0">
                <a:solidFill>
                  <a:schemeClr val="tx1"/>
                </a:solidFill>
              </a:rPr>
              <a:t>Children’s Help Line: 310-1234 </a:t>
            </a:r>
          </a:p>
          <a:p>
            <a:r>
              <a:rPr lang="en-CA" sz="1050" dirty="0" smtClean="0">
                <a:solidFill>
                  <a:schemeClr val="tx1"/>
                </a:solidFill>
              </a:rPr>
              <a:t>RCMP Non-Emergency</a:t>
            </a:r>
            <a:r>
              <a:rPr lang="en-CA" sz="1050" dirty="0">
                <a:solidFill>
                  <a:schemeClr val="tx1"/>
                </a:solidFill>
              </a:rPr>
              <a:t>: 604-792-4611 </a:t>
            </a:r>
          </a:p>
          <a:p>
            <a:r>
              <a:rPr lang="en-CA" sz="1050" dirty="0">
                <a:solidFill>
                  <a:schemeClr val="tx1"/>
                </a:solidFill>
              </a:rPr>
              <a:t>Ministry of Children and Family Development (MCFD): 604-702-2311 </a:t>
            </a:r>
            <a:endParaRPr lang="en-CA" sz="1050" dirty="0" smtClean="0">
              <a:solidFill>
                <a:schemeClr val="tx1"/>
              </a:solidFill>
            </a:endParaRPr>
          </a:p>
          <a:p>
            <a:r>
              <a:rPr lang="en-CA" sz="1050" dirty="0" smtClean="0">
                <a:solidFill>
                  <a:schemeClr val="tx1"/>
                </a:solidFill>
              </a:rPr>
              <a:t>National </a:t>
            </a:r>
            <a:r>
              <a:rPr lang="en-CA" sz="1050" dirty="0">
                <a:solidFill>
                  <a:schemeClr val="tx1"/>
                </a:solidFill>
              </a:rPr>
              <a:t>Child Exploitation Coordination Centre (NCECC): 1-778-290-3100</a:t>
            </a:r>
          </a:p>
        </p:txBody>
      </p:sp>
      <p:sp>
        <p:nvSpPr>
          <p:cNvPr id="36" name="Rounded Rectangle 35"/>
          <p:cNvSpPr/>
          <p:nvPr/>
        </p:nvSpPr>
        <p:spPr>
          <a:xfrm>
            <a:off x="3347864" y="5661248"/>
            <a:ext cx="3024336" cy="1196752"/>
          </a:xfrm>
          <a:prstGeom prst="roundRect">
            <a:avLst/>
          </a:prstGeom>
          <a:solidFill>
            <a:schemeClr val="accent3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050" dirty="0" smtClean="0">
                <a:solidFill>
                  <a:schemeClr val="tx1"/>
                </a:solidFill>
              </a:rPr>
              <a:t> </a:t>
            </a:r>
            <a:r>
              <a:rPr lang="en-CA" sz="1050" b="1" dirty="0">
                <a:solidFill>
                  <a:schemeClr val="tx1"/>
                </a:solidFill>
              </a:rPr>
              <a:t>Local Contact Details: </a:t>
            </a:r>
          </a:p>
          <a:p>
            <a:r>
              <a:rPr lang="en-CA" sz="1050" dirty="0">
                <a:solidFill>
                  <a:schemeClr val="tx1"/>
                </a:solidFill>
              </a:rPr>
              <a:t>School Principal</a:t>
            </a:r>
            <a:r>
              <a:rPr lang="en-CA" sz="1050" dirty="0" smtClean="0">
                <a:solidFill>
                  <a:schemeClr val="tx1"/>
                </a:solidFill>
              </a:rPr>
              <a:t>:</a:t>
            </a:r>
            <a:endParaRPr lang="en-CA" sz="1050" dirty="0">
              <a:solidFill>
                <a:schemeClr val="tx1"/>
              </a:solidFill>
            </a:endParaRPr>
          </a:p>
          <a:p>
            <a:r>
              <a:rPr lang="en-CA" sz="1050" dirty="0">
                <a:solidFill>
                  <a:schemeClr val="tx1"/>
                </a:solidFill>
              </a:rPr>
              <a:t>E-Safety Resource</a:t>
            </a:r>
            <a:r>
              <a:rPr lang="en-CA" sz="1050" dirty="0" smtClean="0">
                <a:solidFill>
                  <a:schemeClr val="tx1"/>
                </a:solidFill>
              </a:rPr>
              <a:t>:</a:t>
            </a:r>
            <a:endParaRPr lang="en-CA" sz="1050" dirty="0">
              <a:solidFill>
                <a:schemeClr val="tx1"/>
              </a:solidFill>
            </a:endParaRPr>
          </a:p>
          <a:p>
            <a:r>
              <a:rPr lang="en-CA" sz="1050" dirty="0">
                <a:solidFill>
                  <a:schemeClr val="tx1"/>
                </a:solidFill>
              </a:rPr>
              <a:t>School Based Team Contact</a:t>
            </a:r>
            <a:r>
              <a:rPr lang="en-CA" sz="1050" dirty="0" smtClean="0">
                <a:solidFill>
                  <a:schemeClr val="tx1"/>
                </a:solidFill>
              </a:rPr>
              <a:t>:</a:t>
            </a:r>
          </a:p>
          <a:p>
            <a:r>
              <a:rPr lang="en-CA" sz="1050" dirty="0" smtClean="0">
                <a:solidFill>
                  <a:schemeClr val="tx1"/>
                </a:solidFill>
              </a:rPr>
              <a:t>RCMP Liaison:</a:t>
            </a:r>
            <a:endParaRPr lang="en-CA" sz="1050" dirty="0">
              <a:solidFill>
                <a:schemeClr val="tx1"/>
              </a:solidFill>
            </a:endParaRPr>
          </a:p>
          <a:p>
            <a:r>
              <a:rPr lang="en-CA" sz="1050" dirty="0">
                <a:solidFill>
                  <a:schemeClr val="tx1"/>
                </a:solidFill>
              </a:rPr>
              <a:t>Board Office Mainline: </a:t>
            </a:r>
          </a:p>
        </p:txBody>
      </p:sp>
      <p:sp>
        <p:nvSpPr>
          <p:cNvPr id="37" name="Rounded Rectangle 36"/>
          <p:cNvSpPr/>
          <p:nvPr/>
        </p:nvSpPr>
        <p:spPr>
          <a:xfrm>
            <a:off x="6516216" y="5661248"/>
            <a:ext cx="2555776" cy="1196752"/>
          </a:xfrm>
          <a:prstGeom prst="round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b="1" dirty="0" smtClean="0"/>
              <a:t>Response to an Incident of Concern</a:t>
            </a:r>
            <a:r>
              <a:rPr lang="en-CA" sz="1100" dirty="0" smtClean="0"/>
              <a:t/>
            </a:r>
            <a:br>
              <a:rPr lang="en-CA" sz="1100" dirty="0" smtClean="0"/>
            </a:br>
            <a:endParaRPr lang="en-CA" sz="1100" dirty="0" smtClean="0"/>
          </a:p>
          <a:p>
            <a:pPr algn="ctr"/>
            <a:r>
              <a:rPr lang="en-CA" sz="800" dirty="0" smtClean="0">
                <a:solidFill>
                  <a:schemeClr val="tx1"/>
                </a:solidFill>
              </a:rPr>
              <a:t>Adapted by J. Hengstler (2013) and modified by B. Quist (2014) with permission from Kent Country Council`s Response to an incident of concern, 2012.</a:t>
            </a:r>
            <a:endParaRPr lang="en-CA" sz="800" dirty="0">
              <a:solidFill>
                <a:schemeClr val="tx1"/>
              </a:solidFill>
            </a:endParaRPr>
          </a:p>
        </p:txBody>
      </p:sp>
      <p:sp>
        <p:nvSpPr>
          <p:cNvPr id="40" name="Down Arrow 39"/>
          <p:cNvSpPr/>
          <p:nvPr/>
        </p:nvSpPr>
        <p:spPr>
          <a:xfrm>
            <a:off x="4499992" y="404664"/>
            <a:ext cx="216024" cy="216024"/>
          </a:xfrm>
          <a:prstGeom prst="downArrow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1" name="Down Arrow 40"/>
          <p:cNvSpPr/>
          <p:nvPr/>
        </p:nvSpPr>
        <p:spPr>
          <a:xfrm>
            <a:off x="5580112" y="404664"/>
            <a:ext cx="216024" cy="216024"/>
          </a:xfrm>
          <a:prstGeom prst="downArrow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2" name="Down Arrow 41"/>
          <p:cNvSpPr/>
          <p:nvPr/>
        </p:nvSpPr>
        <p:spPr>
          <a:xfrm>
            <a:off x="7020272" y="404664"/>
            <a:ext cx="216024" cy="216024"/>
          </a:xfrm>
          <a:prstGeom prst="downArrow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3" name="Down Arrow 42"/>
          <p:cNvSpPr/>
          <p:nvPr/>
        </p:nvSpPr>
        <p:spPr>
          <a:xfrm>
            <a:off x="8244408" y="404664"/>
            <a:ext cx="216024" cy="216024"/>
          </a:xfrm>
          <a:prstGeom prst="downArrow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4" name="Down Arrow 43"/>
          <p:cNvSpPr/>
          <p:nvPr/>
        </p:nvSpPr>
        <p:spPr>
          <a:xfrm>
            <a:off x="4211960" y="1844824"/>
            <a:ext cx="216024" cy="216024"/>
          </a:xfrm>
          <a:prstGeom prst="downArrow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5" name="Down Arrow 44"/>
          <p:cNvSpPr/>
          <p:nvPr/>
        </p:nvSpPr>
        <p:spPr>
          <a:xfrm>
            <a:off x="4427984" y="2492896"/>
            <a:ext cx="216024" cy="216024"/>
          </a:xfrm>
          <a:prstGeom prst="downArrow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6" name="Down Arrow 45"/>
          <p:cNvSpPr/>
          <p:nvPr/>
        </p:nvSpPr>
        <p:spPr>
          <a:xfrm>
            <a:off x="2051720" y="2492896"/>
            <a:ext cx="216024" cy="216024"/>
          </a:xfrm>
          <a:prstGeom prst="downArrow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7" name="Down Arrow 46"/>
          <p:cNvSpPr/>
          <p:nvPr/>
        </p:nvSpPr>
        <p:spPr>
          <a:xfrm>
            <a:off x="539552" y="2492896"/>
            <a:ext cx="216024" cy="216024"/>
          </a:xfrm>
          <a:prstGeom prst="downArrow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8" name="Down Arrow 47"/>
          <p:cNvSpPr/>
          <p:nvPr/>
        </p:nvSpPr>
        <p:spPr>
          <a:xfrm>
            <a:off x="611560" y="2996952"/>
            <a:ext cx="216024" cy="216024"/>
          </a:xfrm>
          <a:prstGeom prst="downArrow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9" name="Down Arrow 48"/>
          <p:cNvSpPr/>
          <p:nvPr/>
        </p:nvSpPr>
        <p:spPr>
          <a:xfrm>
            <a:off x="539552" y="3645024"/>
            <a:ext cx="216024" cy="216024"/>
          </a:xfrm>
          <a:prstGeom prst="downArrow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0" name="Down Arrow 49"/>
          <p:cNvSpPr/>
          <p:nvPr/>
        </p:nvSpPr>
        <p:spPr>
          <a:xfrm>
            <a:off x="2123728" y="2996952"/>
            <a:ext cx="216024" cy="216024"/>
          </a:xfrm>
          <a:prstGeom prst="downArrow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1" name="Down Arrow 50"/>
          <p:cNvSpPr/>
          <p:nvPr/>
        </p:nvSpPr>
        <p:spPr>
          <a:xfrm>
            <a:off x="1979712" y="3645024"/>
            <a:ext cx="216024" cy="216024"/>
          </a:xfrm>
          <a:prstGeom prst="downArrow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2" name="Down Arrow 51"/>
          <p:cNvSpPr/>
          <p:nvPr/>
        </p:nvSpPr>
        <p:spPr>
          <a:xfrm>
            <a:off x="3275856" y="3645024"/>
            <a:ext cx="216024" cy="216024"/>
          </a:xfrm>
          <a:prstGeom prst="downArrow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3" name="Down Arrow 52"/>
          <p:cNvSpPr/>
          <p:nvPr/>
        </p:nvSpPr>
        <p:spPr>
          <a:xfrm>
            <a:off x="6804248" y="2420888"/>
            <a:ext cx="216024" cy="216024"/>
          </a:xfrm>
          <a:prstGeom prst="downArrow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4" name="Down Arrow 53"/>
          <p:cNvSpPr/>
          <p:nvPr/>
        </p:nvSpPr>
        <p:spPr>
          <a:xfrm>
            <a:off x="8316416" y="2420888"/>
            <a:ext cx="216024" cy="216024"/>
          </a:xfrm>
          <a:prstGeom prst="downArrow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5" name="Down Arrow 54"/>
          <p:cNvSpPr/>
          <p:nvPr/>
        </p:nvSpPr>
        <p:spPr>
          <a:xfrm>
            <a:off x="8388424" y="2924944"/>
            <a:ext cx="216024" cy="216024"/>
          </a:xfrm>
          <a:prstGeom prst="downArrow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6" name="Down Arrow 55"/>
          <p:cNvSpPr/>
          <p:nvPr/>
        </p:nvSpPr>
        <p:spPr>
          <a:xfrm>
            <a:off x="7092280" y="2924944"/>
            <a:ext cx="216024" cy="216024"/>
          </a:xfrm>
          <a:prstGeom prst="downArrow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8" name="Down Arrow 57"/>
          <p:cNvSpPr/>
          <p:nvPr/>
        </p:nvSpPr>
        <p:spPr>
          <a:xfrm>
            <a:off x="6156176" y="2924944"/>
            <a:ext cx="216024" cy="216024"/>
          </a:xfrm>
          <a:prstGeom prst="downArrow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9" name="Down Arrow 58"/>
          <p:cNvSpPr/>
          <p:nvPr/>
        </p:nvSpPr>
        <p:spPr>
          <a:xfrm>
            <a:off x="1907704" y="4581128"/>
            <a:ext cx="216024" cy="504056"/>
          </a:xfrm>
          <a:prstGeom prst="downArrow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0" name="Down Arrow 59"/>
          <p:cNvSpPr/>
          <p:nvPr/>
        </p:nvSpPr>
        <p:spPr>
          <a:xfrm>
            <a:off x="3491880" y="4581128"/>
            <a:ext cx="216024" cy="504056"/>
          </a:xfrm>
          <a:prstGeom prst="downArrow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1" name="Down Arrow 60"/>
          <p:cNvSpPr/>
          <p:nvPr/>
        </p:nvSpPr>
        <p:spPr>
          <a:xfrm>
            <a:off x="5868144" y="4869160"/>
            <a:ext cx="216024" cy="216024"/>
          </a:xfrm>
          <a:prstGeom prst="downArrow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2" name="Down Arrow 61"/>
          <p:cNvSpPr/>
          <p:nvPr/>
        </p:nvSpPr>
        <p:spPr>
          <a:xfrm>
            <a:off x="539552" y="4437112"/>
            <a:ext cx="216024" cy="648072"/>
          </a:xfrm>
          <a:prstGeom prst="downArrow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3" name="Down Arrow 62"/>
          <p:cNvSpPr/>
          <p:nvPr/>
        </p:nvSpPr>
        <p:spPr>
          <a:xfrm>
            <a:off x="7164288" y="4509120"/>
            <a:ext cx="216024" cy="576064"/>
          </a:xfrm>
          <a:prstGeom prst="downArrow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5" name="Down Arrow 64"/>
          <p:cNvSpPr/>
          <p:nvPr/>
        </p:nvSpPr>
        <p:spPr>
          <a:xfrm>
            <a:off x="1691680" y="1844824"/>
            <a:ext cx="216024" cy="216024"/>
          </a:xfrm>
          <a:prstGeom prst="downArrow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6" name="Down Arrow 65"/>
          <p:cNvSpPr/>
          <p:nvPr/>
        </p:nvSpPr>
        <p:spPr>
          <a:xfrm>
            <a:off x="7308304" y="1844824"/>
            <a:ext cx="216024" cy="216024"/>
          </a:xfrm>
          <a:prstGeom prst="downArrow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205</Words>
  <Application>Microsoft Office PowerPoint</Application>
  <PresentationFormat>On-screen Show (4:3)</PresentationFormat>
  <Paragraphs>48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Breanne Quist</dc:creator>
  <cp:lastModifiedBy>Breanne Quist</cp:lastModifiedBy>
  <cp:revision>6</cp:revision>
  <dcterms:created xsi:type="dcterms:W3CDTF">2014-09-23T20:12:10Z</dcterms:created>
  <dcterms:modified xsi:type="dcterms:W3CDTF">2014-09-23T21:06:06Z</dcterms:modified>
</cp:coreProperties>
</file>